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78" r:id="rId2"/>
    <p:sldId id="283" r:id="rId3"/>
    <p:sldId id="257" r:id="rId4"/>
    <p:sldId id="258" r:id="rId5"/>
    <p:sldId id="259" r:id="rId6"/>
    <p:sldId id="260" r:id="rId7"/>
    <p:sldId id="284" r:id="rId8"/>
    <p:sldId id="279" r:id="rId9"/>
    <p:sldId id="272" r:id="rId10"/>
    <p:sldId id="274" r:id="rId11"/>
    <p:sldId id="273" r:id="rId12"/>
    <p:sldId id="271" r:id="rId13"/>
    <p:sldId id="270" r:id="rId14"/>
    <p:sldId id="269" r:id="rId15"/>
    <p:sldId id="268" r:id="rId16"/>
    <p:sldId id="263" r:id="rId17"/>
    <p:sldId id="280" r:id="rId18"/>
    <p:sldId id="281" r:id="rId19"/>
    <p:sldId id="282" r:id="rId20"/>
    <p:sldId id="277" r:id="rId21"/>
    <p:sldId id="28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3A41E4-377A-48DD-9C84-CC558920DC91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C2CE82-0A9E-4937-875B-C19B94DA5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98D7C7-E87F-4796-B246-CE6F6015E9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B222-E604-4435-8043-7B7CC1C193C1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4DE8-D566-4A04-A8CB-3147D29A5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AC557-58DB-47D2-8E2F-ECD6F124541A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B2B79-EC3A-46D6-9802-641CB478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CD31-8FFA-4902-82C8-81192869C4E7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2A7C-0296-47CB-8E00-C36B228A2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46A88-DD50-496A-B615-55F6CDFCA520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E0FC-49AD-4012-BE0D-655F9FEBB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6BD9-9ED7-49F2-9F1F-6F399848F6FA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46CD2-98F5-44D3-B2F6-2FFF285C5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CAAA1-5BB6-4CBF-B67E-D7D617BA6578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C034D-137E-4375-9EFE-9ED17DA4F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D5538-ADC1-43F7-8BE9-13D8AAE0260B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B89AC-7090-4634-8FB2-827635F99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BC73-5825-43EA-B09C-9679A441B35E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39685-F42F-442C-855E-99375F83B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D70C-3E82-458C-B8C4-897FCEE70C53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624A-6140-4114-82A9-EB7F4CB95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9E6C-19FF-4D15-B5BF-F2BA69D72EF6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B035-5854-47EB-AC55-30B742262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E1FD-44AC-42DC-94F7-1B41799E49C6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19EFB-6AF3-47D7-AE9A-A4D996519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2EFDF7-8504-4120-8891-CF251BEDFE2A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C42370-ECEA-43F1-80B8-4C1B4DDF9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80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72" r:id="rId9"/>
    <p:sldLayoutId id="2147483771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solidFill>
                  <a:srgbClr val="FF0000"/>
                </a:solidFill>
                <a:effectLst/>
              </a:rPr>
              <a:t>Митинг «Памяти павших»</a:t>
            </a:r>
          </a:p>
        </p:txBody>
      </p:sp>
      <p:sp>
        <p:nvSpPr>
          <p:cNvPr id="14338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endParaRPr lang="ru-RU" sz="2000" smtClean="0"/>
          </a:p>
        </p:txBody>
      </p:sp>
      <p:sp>
        <p:nvSpPr>
          <p:cNvPr id="14339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pPr algn="r">
              <a:buFont typeface="Wingdings 2" pitchFamily="18" charset="2"/>
              <a:buNone/>
            </a:pPr>
            <a:r>
              <a:rPr lang="ru-RU" sz="2000" b="1" smtClean="0">
                <a:solidFill>
                  <a:schemeClr val="bg1"/>
                </a:solidFill>
              </a:rPr>
              <a:t>Авторы проекта</a:t>
            </a:r>
            <a:r>
              <a:rPr lang="ru-RU" sz="2000" smtClean="0">
                <a:solidFill>
                  <a:schemeClr val="bg1"/>
                </a:solidFill>
              </a:rPr>
              <a:t>:</a:t>
            </a:r>
          </a:p>
          <a:p>
            <a:pPr algn="r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Королев Роман,</a:t>
            </a:r>
          </a:p>
          <a:p>
            <a:pPr algn="r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 учащийся 8 класса,</a:t>
            </a:r>
          </a:p>
          <a:p>
            <a:pPr algn="r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Бабинцев Кирилл, </a:t>
            </a:r>
          </a:p>
          <a:p>
            <a:pPr algn="r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учащийся 9 класса, </a:t>
            </a:r>
          </a:p>
          <a:p>
            <a:pPr algn="r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Дьяконов Максим, </a:t>
            </a:r>
          </a:p>
          <a:p>
            <a:pPr algn="r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учащийся 9 класса</a:t>
            </a:r>
          </a:p>
        </p:txBody>
      </p:sp>
      <p:pic>
        <p:nvPicPr>
          <p:cNvPr id="14340" name="Picture 7" descr="IMG_39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392271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4" descr="Изображение 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4" descr="Изображение 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5" descr="май  2013 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5" descr="DSCN2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4" descr="DSCN2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Торжественные линейки в школе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4" descr="S60005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00213"/>
            <a:ext cx="6659562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 numCol="3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 smtClean="0"/>
              <a:t>                 </a:t>
            </a:r>
            <a:endParaRPr lang="ru-RU" dirty="0"/>
          </a:p>
        </p:txBody>
      </p:sp>
      <p:graphicFrame>
        <p:nvGraphicFramePr>
          <p:cNvPr id="28708" name="Group 36"/>
          <p:cNvGraphicFramePr>
            <a:graphicFrameLocks noGrp="1"/>
          </p:cNvGraphicFramePr>
          <p:nvPr/>
        </p:nvGraphicFramePr>
        <p:xfrm>
          <a:off x="142875" y="1143000"/>
          <a:ext cx="8858250" cy="5421313"/>
        </p:xfrm>
        <a:graphic>
          <a:graphicData uri="http://schemas.openxmlformats.org/drawingml/2006/table">
            <a:tbl>
              <a:tblPr/>
              <a:tblGrid>
                <a:gridCol w="1692275"/>
                <a:gridCol w="4213225"/>
                <a:gridCol w="295275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</a:rPr>
                        <a:t>События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</a:rPr>
                        <a:t>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Январь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Проведение анкетирования ,,Что я знаю о памятниках города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”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среди учащихся 5-11 классов.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Результаты анкеты необходимы для планирования работы.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Февраль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Конкурс поисковых заданий ,,Памятники-города – память для будущего» среди 4-8 классов.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Выступление на школьной научно-практической конференции на секции ,,Историческая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”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Конкурс чтецов ,,Стихи глазовских поэтов о войне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”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среди 1-11 классов с приглашением ветеранов в качестве жюри..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Победители конкурса станут участниками митинга.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Апрель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Составление сценария митинга ,,Памяти павших...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”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Работа над сценарием, изготовление приглашений на митинг для работников птицефабрики, жителей посёлка.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Проведение митинга ,,Памяти павших...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”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Митинг на старом кладбище у памятника.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30753" name="TextBox 6"/>
          <p:cNvSpPr txBox="1">
            <a:spLocks noChangeArrowheads="1"/>
          </p:cNvSpPr>
          <p:nvPr/>
        </p:nvSpPr>
        <p:spPr bwMode="auto">
          <a:xfrm>
            <a:off x="1285875" y="142875"/>
            <a:ext cx="71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54" name="TextBox 7"/>
          <p:cNvSpPr txBox="1">
            <a:spLocks noChangeArrowheads="1"/>
          </p:cNvSpPr>
          <p:nvPr/>
        </p:nvSpPr>
        <p:spPr bwMode="auto">
          <a:xfrm>
            <a:off x="-180975" y="214313"/>
            <a:ext cx="6896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404040"/>
                </a:solidFill>
                <a:latin typeface="Times New Roman" pitchFamily="18" charset="0"/>
              </a:rPr>
              <a:t>         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Этапы реализации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solidFill>
                  <a:srgbClr val="FF0000"/>
                </a:solidFill>
                <a:effectLst/>
              </a:rPr>
              <a:t>Ожидаемые результаты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0D0D0D"/>
                </a:solidFill>
              </a:rPr>
              <a:t>1.Сохранение школьной традиции - проведение митинга.</a:t>
            </a:r>
          </a:p>
          <a:p>
            <a:endParaRPr lang="ru-RU" smtClean="0">
              <a:solidFill>
                <a:srgbClr val="0D0D0D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0D0D0D"/>
                </a:solidFill>
              </a:rPr>
              <a:t>2.Знание истории памятника умершим в госпиталях города Глазова как культурно-исторического памятника города.</a:t>
            </a:r>
          </a:p>
          <a:p>
            <a:endParaRPr lang="ru-RU" smtClean="0">
              <a:solidFill>
                <a:srgbClr val="0D0D0D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0D0D0D"/>
                </a:solidFill>
              </a:rPr>
              <a:t>3.Формирование чувства патриотизма у молодого поколения в современных условиях.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700" smtClean="0">
                <a:ln>
                  <a:noFill/>
                </a:ln>
                <a:solidFill>
                  <a:srgbClr val="FF0000"/>
                </a:solidFill>
                <a:effectLst/>
              </a:rPr>
              <a:t>Критерии оценки эффективности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9925" indent="-533400">
              <a:buFont typeface="Wingdings 2" pitchFamily="18" charset="2"/>
              <a:buNone/>
            </a:pPr>
            <a:r>
              <a:rPr lang="ru-RU" sz="3600" smtClean="0">
                <a:solidFill>
                  <a:schemeClr val="bg1"/>
                </a:solidFill>
              </a:rPr>
              <a:t>1.Анкетирование в начале  и после реализации проекта.</a:t>
            </a:r>
          </a:p>
          <a:p>
            <a:pPr marL="669925" indent="-533400">
              <a:buFont typeface="Wingdings 2" pitchFamily="18" charset="2"/>
              <a:buNone/>
            </a:pPr>
            <a:r>
              <a:rPr lang="ru-RU" sz="3600" smtClean="0">
                <a:solidFill>
                  <a:schemeClr val="bg1"/>
                </a:solidFill>
              </a:rPr>
              <a:t>2.Книга отзывов о проекте</a:t>
            </a:r>
          </a:p>
          <a:p>
            <a:pPr marL="669925" indent="-533400">
              <a:buFont typeface="Wingdings 2" pitchFamily="18" charset="2"/>
              <a:buNone/>
            </a:pPr>
            <a:r>
              <a:rPr lang="ru-RU" sz="3600" smtClean="0">
                <a:solidFill>
                  <a:schemeClr val="bg1"/>
                </a:solidFill>
              </a:rPr>
              <a:t>3.Результаты участия учащихся в событиях, заявленных в ходе проекта</a:t>
            </a:r>
            <a:r>
              <a:rPr lang="ru-RU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700" smtClean="0">
                <a:ln>
                  <a:noFill/>
                </a:ln>
                <a:solidFill>
                  <a:srgbClr val="FF0000"/>
                </a:solidFill>
                <a:effectLst/>
              </a:rPr>
              <a:t>Партнеры и социальные силы поддержки проекта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smtClean="0">
                <a:solidFill>
                  <a:srgbClr val="0D0D0D"/>
                </a:solidFill>
              </a:rPr>
              <a:t>1.Педагогический и ученический коллектив МБОУ ,,СОШ №10</a:t>
            </a:r>
            <a:r>
              <a:rPr lang="en-US" sz="3600" smtClean="0">
                <a:solidFill>
                  <a:srgbClr val="0D0D0D"/>
                </a:solidFill>
                <a:latin typeface="Times New Roman" pitchFamily="18" charset="0"/>
              </a:rPr>
              <a:t>” </a:t>
            </a:r>
            <a:endParaRPr lang="ru-RU" sz="3600" smtClean="0">
              <a:solidFill>
                <a:srgbClr val="0D0D0D"/>
              </a:solidFill>
            </a:endParaRPr>
          </a:p>
          <a:p>
            <a:endParaRPr lang="ru-RU" sz="3600" smtClean="0">
              <a:solidFill>
                <a:srgbClr val="0D0D0D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3600" smtClean="0">
                <a:solidFill>
                  <a:srgbClr val="0D0D0D"/>
                </a:solidFill>
              </a:rPr>
              <a:t>2.МБУК  БИЦ  им. В.Г. Короленко.</a:t>
            </a:r>
          </a:p>
          <a:p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solidFill>
                  <a:srgbClr val="FF0000"/>
                </a:solidFill>
                <a:effectLst/>
              </a:rPr>
              <a:t>Актуальность проекта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Заслуга нашего народа над фашистскими захватчиками  в России никогда не вызывала сомнений, мы все 70 лет помним о том, что было сделано для нас тогда, в годы Великой Отечественной войны. 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Но сейчас поднимает голову фашизм, идет война на Украине, и нам надо объединяться. Такой объединяющей силой является память и подвиг нашего народа в годы войны. Для того чтобы внести свой вклад в дело сохранения памяти,  мы реализуем данный проект.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solidFill>
                  <a:srgbClr val="FF0000"/>
                </a:solidFill>
                <a:effectLst/>
              </a:rPr>
              <a:t>Бюджет проекта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9925" indent="-533400"/>
            <a:r>
              <a:rPr lang="ru-RU" smtClean="0">
                <a:solidFill>
                  <a:schemeClr val="bg1"/>
                </a:solidFill>
              </a:rPr>
              <a:t>Призы для конкурса чтецов и конкурса поисковых заданий- 1000 рублей.</a:t>
            </a:r>
          </a:p>
          <a:p>
            <a:pPr marL="669925" indent="-533400"/>
            <a:endParaRPr lang="ru-RU" smtClean="0">
              <a:solidFill>
                <a:schemeClr val="bg1"/>
              </a:solidFill>
            </a:endParaRPr>
          </a:p>
          <a:p>
            <a:pPr marL="669925" indent="-533400"/>
            <a:r>
              <a:rPr lang="ru-RU" smtClean="0">
                <a:solidFill>
                  <a:schemeClr val="bg1"/>
                </a:solidFill>
              </a:rPr>
              <a:t>2. Грамоты-25 шт. – 360 рублей.</a:t>
            </a:r>
          </a:p>
          <a:p>
            <a:pPr marL="669925" indent="-533400"/>
            <a:endParaRPr lang="ru-RU" smtClean="0">
              <a:solidFill>
                <a:schemeClr val="bg1"/>
              </a:solidFill>
            </a:endParaRPr>
          </a:p>
          <a:p>
            <a:pPr marL="669925" indent="-533400"/>
            <a:r>
              <a:rPr lang="ru-RU" smtClean="0">
                <a:solidFill>
                  <a:schemeClr val="bg1"/>
                </a:solidFill>
              </a:rPr>
              <a:t>3.Бумага - 150 рублей.</a:t>
            </a:r>
          </a:p>
          <a:p>
            <a:pPr marL="669925" indent="-533400"/>
            <a:endParaRPr lang="ru-RU" smtClean="0">
              <a:solidFill>
                <a:schemeClr val="bg1"/>
              </a:solidFill>
            </a:endParaRPr>
          </a:p>
          <a:p>
            <a:pPr marL="669925" indent="-53340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mtClean="0">
                <a:solidFill>
                  <a:srgbClr val="92D050"/>
                </a:solidFill>
              </a:rPr>
              <a:t>Проект реализуется на средства, заработанные от сдачи макулатуры.</a:t>
            </a:r>
          </a:p>
          <a:p>
            <a:pPr marL="669925" indent="-533400" algn="ctr"/>
            <a:endParaRPr lang="ru-RU" smtClean="0">
              <a:solidFill>
                <a:schemeClr val="bg1"/>
              </a:solidFill>
            </a:endParaRPr>
          </a:p>
          <a:p>
            <a:pPr marL="669925" indent="-533400"/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FF0000"/>
                </a:solidFill>
                <a:effectLst/>
              </a:rPr>
              <a:t>Спасибо за внимание!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smtClean="0">
                <a:cs typeface="Times New Roman" pitchFamily="18" charset="0"/>
              </a:rPr>
              <a:t>427630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smtClean="0">
                <a:cs typeface="Times New Roman" pitchFamily="18" charset="0"/>
              </a:rPr>
              <a:t>Удмуртская Республика, г.Глазов, ул. Гайдара, 12. 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3600" smtClean="0">
                <a:cs typeface="Times New Roman" pitchFamily="18" charset="0"/>
              </a:rPr>
              <a:t>тел.: 3-85-60</a:t>
            </a:r>
          </a:p>
          <a:p>
            <a:pPr>
              <a:buFont typeface="Wingdings 2" pitchFamily="18" charset="2"/>
              <a:buNone/>
            </a:pP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600" i="1" smtClean="0">
                <a:cs typeface="Times New Roman" pitchFamily="18" charset="0"/>
              </a:rPr>
              <a:t>:</a:t>
            </a: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 school10-glazov@yandex.ru</a:t>
            </a:r>
            <a:endParaRPr lang="ru-RU" sz="3600" i="1" smtClean="0">
              <a:cs typeface="Times New Roman" pitchFamily="18" charset="0"/>
            </a:endParaRPr>
          </a:p>
          <a:p>
            <a:pPr eaLnBrk="1" hangingPunct="1"/>
            <a:endParaRPr lang="ru-RU" sz="3600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4571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543925" cy="54514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smtClean="0">
                <a:solidFill>
                  <a:srgbClr val="262626"/>
                </a:solidFill>
              </a:rPr>
              <a:t>Митинг </a:t>
            </a:r>
            <a:r>
              <a:rPr lang="ru-RU" sz="4000" smtClean="0">
                <a:solidFill>
                  <a:srgbClr val="C00000"/>
                </a:solidFill>
              </a:rPr>
              <a:t>,,</a:t>
            </a:r>
            <a:r>
              <a:rPr lang="ru-RU" sz="4000" b="1" smtClean="0">
                <a:solidFill>
                  <a:srgbClr val="FF0000"/>
                </a:solidFill>
              </a:rPr>
              <a:t>Памяти павших...</a:t>
            </a:r>
            <a:r>
              <a:rPr lang="en-US" sz="4000" smtClean="0">
                <a:solidFill>
                  <a:srgbClr val="C00000"/>
                </a:solidFill>
                <a:latin typeface="Times New Roman" pitchFamily="18" charset="0"/>
              </a:rPr>
              <a:t>” </a:t>
            </a:r>
            <a:r>
              <a:rPr lang="ru-RU" sz="4000" smtClean="0">
                <a:solidFill>
                  <a:srgbClr val="262626"/>
                </a:solidFill>
              </a:rPr>
              <a:t>проводится для жителей посёлка Птицефабрик, жителей района деревни Сыга, учащихся МБОУ ,,СОШ №10</a:t>
            </a:r>
            <a:r>
              <a:rPr lang="en-US" sz="4000" smtClean="0">
                <a:solidFill>
                  <a:srgbClr val="262626"/>
                </a:solidFill>
                <a:latin typeface="Times New Roman" pitchFamily="18" charset="0"/>
              </a:rPr>
              <a:t>”</a:t>
            </a:r>
            <a:r>
              <a:rPr lang="ru-RU" sz="4000" smtClean="0">
                <a:solidFill>
                  <a:srgbClr val="262626"/>
                </a:solidFill>
              </a:rPr>
              <a:t>, работников близлежащих предприятий: ООО ,,Удмуртская птицефабрика</a:t>
            </a:r>
            <a:r>
              <a:rPr lang="en-US" sz="4000" smtClean="0">
                <a:solidFill>
                  <a:srgbClr val="262626"/>
                </a:solidFill>
                <a:latin typeface="Times New Roman" pitchFamily="18" charset="0"/>
              </a:rPr>
              <a:t>”</a:t>
            </a:r>
            <a:r>
              <a:rPr lang="ru-RU" sz="4000" smtClean="0">
                <a:solidFill>
                  <a:srgbClr val="262626"/>
                </a:solidFill>
              </a:rPr>
              <a:t> ,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smtClean="0">
                <a:solidFill>
                  <a:srgbClr val="262626"/>
                </a:solidFill>
              </a:rPr>
              <a:t>ООО ,,УЗСМ</a:t>
            </a:r>
            <a:r>
              <a:rPr lang="en-US" sz="4000" smtClean="0">
                <a:solidFill>
                  <a:srgbClr val="262626"/>
                </a:solidFill>
                <a:latin typeface="Times New Roman" pitchFamily="18" charset="0"/>
              </a:rPr>
              <a:t>” </a:t>
            </a:r>
            <a:r>
              <a:rPr lang="ru-RU" sz="4000" smtClean="0">
                <a:solidFill>
                  <a:srgbClr val="262626"/>
                </a:solidFill>
              </a:rPr>
              <a:t>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C00000"/>
                </a:solidFill>
              </a:rPr>
              <a:t>Цель проекта: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0005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404040"/>
                </a:solidFill>
              </a:rPr>
              <a:t>Формирование уважительного отношения к истории своей страны, к подвигу народа.</a:t>
            </a:r>
          </a:p>
          <a:p>
            <a:pPr eaLnBrk="1" hangingPunct="1"/>
            <a:r>
              <a:rPr lang="ru-RU" sz="4000" smtClean="0">
                <a:solidFill>
                  <a:srgbClr val="404040"/>
                </a:solidFill>
              </a:rPr>
              <a:t>Воспитание гордости и любви к своей большой и малой родине.</a:t>
            </a:r>
          </a:p>
          <a:p>
            <a:pPr eaLnBrk="1" hangingPunct="1"/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177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000" smtClean="0">
                <a:solidFill>
                  <a:srgbClr val="F2F2F2"/>
                </a:solidFill>
                <a:latin typeface="Lucida Sans" pitchFamily="34" charset="0"/>
              </a:rPr>
              <a:t>   </a:t>
            </a:r>
            <a:r>
              <a:rPr lang="en-US" sz="2400" smtClean="0">
                <a:solidFill>
                  <a:srgbClr val="0D0D0D"/>
                </a:solidFill>
                <a:latin typeface="Times New Roman" pitchFamily="18" charset="0"/>
              </a:rPr>
              <a:t>1.</a:t>
            </a:r>
            <a:r>
              <a:rPr lang="ru-RU" sz="2400" smtClean="0">
                <a:solidFill>
                  <a:srgbClr val="0D0D0D"/>
                </a:solidFill>
              </a:rPr>
              <a:t>Изучить историю памятника умершим в госпиталях города Глазова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solidFill>
                <a:srgbClr val="0D0D0D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smtClean="0">
                <a:solidFill>
                  <a:srgbClr val="0D0D0D"/>
                </a:solidFill>
                <a:latin typeface="Times New Roman" pitchFamily="18" charset="0"/>
              </a:rPr>
              <a:t>  2.</a:t>
            </a:r>
            <a:r>
              <a:rPr lang="ru-RU" sz="2400" smtClean="0">
                <a:solidFill>
                  <a:srgbClr val="0D0D0D"/>
                </a:solidFill>
              </a:rPr>
              <a:t>Приобщать молодое поколение к традициям и архитектуре города Глазова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solidFill>
                <a:srgbClr val="0D0D0D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smtClean="0">
                <a:solidFill>
                  <a:srgbClr val="0D0D0D"/>
                </a:solidFill>
                <a:latin typeface="Times New Roman" pitchFamily="18" charset="0"/>
              </a:rPr>
              <a:t>  3.</a:t>
            </a:r>
            <a:r>
              <a:rPr lang="ru-RU" sz="2400" smtClean="0">
                <a:solidFill>
                  <a:srgbClr val="0D0D0D"/>
                </a:solidFill>
              </a:rPr>
              <a:t>Ежегодно проводить митинг для жителей посёлка Птицефабрик, жителей района деревни Сыга, учащихся МБОУ ,,СОШ №10</a:t>
            </a:r>
            <a:r>
              <a:rPr lang="en-US" sz="2400" smtClean="0">
                <a:solidFill>
                  <a:srgbClr val="0D0D0D"/>
                </a:solidFill>
                <a:latin typeface="Times New Roman" pitchFamily="18" charset="0"/>
              </a:rPr>
              <a:t>”</a:t>
            </a:r>
            <a:r>
              <a:rPr lang="ru-RU" sz="2400" smtClean="0">
                <a:solidFill>
                  <a:srgbClr val="0D0D0D"/>
                </a:solidFill>
              </a:rPr>
              <a:t>, работников близлежащих предприятий: ООО ,,Удмуртская птицефабрика</a:t>
            </a:r>
            <a:r>
              <a:rPr lang="en-US" sz="2400" smtClean="0">
                <a:solidFill>
                  <a:srgbClr val="0D0D0D"/>
                </a:solidFill>
                <a:latin typeface="Times New Roman" pitchFamily="18" charset="0"/>
              </a:rPr>
              <a:t>”</a:t>
            </a:r>
            <a:r>
              <a:rPr lang="ru-RU" sz="2400" smtClean="0">
                <a:solidFill>
                  <a:srgbClr val="0D0D0D"/>
                </a:solidFill>
              </a:rPr>
              <a:t> ,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rgbClr val="0D0D0D"/>
                </a:solidFill>
              </a:rPr>
              <a:t> ООО ,,УЗСМ</a:t>
            </a:r>
            <a:r>
              <a:rPr lang="en-US" sz="2400" smtClean="0">
                <a:solidFill>
                  <a:srgbClr val="0D0D0D"/>
                </a:solidFill>
                <a:latin typeface="Times New Roman" pitchFamily="18" charset="0"/>
              </a:rPr>
              <a:t>” </a:t>
            </a:r>
            <a:r>
              <a:rPr lang="ru-RU" sz="2400" smtClean="0">
                <a:solidFill>
                  <a:srgbClr val="0D0D0D"/>
                </a:solidFill>
              </a:rPr>
              <a:t>и др.</a:t>
            </a:r>
            <a:endParaRPr lang="en-US" sz="2400" smtClean="0">
              <a:solidFill>
                <a:srgbClr val="0D0D0D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smtClean="0">
              <a:solidFill>
                <a:srgbClr val="0D0D0D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smtClean="0">
                <a:solidFill>
                  <a:srgbClr val="0D0D0D"/>
                </a:solidFill>
                <a:latin typeface="Times New Roman" pitchFamily="18" charset="0"/>
              </a:rPr>
              <a:t>  4.</a:t>
            </a:r>
            <a:r>
              <a:rPr lang="ru-RU" sz="2400" smtClean="0">
                <a:solidFill>
                  <a:srgbClr val="0D0D0D"/>
                </a:solidFill>
              </a:rPr>
              <a:t>Привлекать к проведению митинга учащихся школы, представителей предприятий, жителей посёлка, ветеранов войны и труда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Методы реализации: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122238" y="3714750"/>
            <a:ext cx="46037" cy="71438"/>
          </a:xfrm>
        </p:spPr>
        <p:txBody>
          <a:bodyPr>
            <a:normAutofit fontScale="2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785813" y="1557338"/>
            <a:ext cx="75723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0D0D0D"/>
                </a:solidFill>
                <a:latin typeface="Times New Roman" pitchFamily="18" charset="0"/>
              </a:rPr>
              <a:t>Исследовательский</a:t>
            </a:r>
          </a:p>
          <a:p>
            <a:r>
              <a:rPr lang="ru-RU" sz="4400">
                <a:solidFill>
                  <a:srgbClr val="0D0D0D"/>
                </a:solidFill>
                <a:latin typeface="Times New Roman" pitchFamily="18" charset="0"/>
              </a:rPr>
              <a:t>Поисковый</a:t>
            </a:r>
          </a:p>
          <a:p>
            <a:r>
              <a:rPr lang="ru-RU" sz="4400">
                <a:solidFill>
                  <a:srgbClr val="0D0D0D"/>
                </a:solidFill>
                <a:latin typeface="Times New Roman" pitchFamily="18" charset="0"/>
              </a:rPr>
              <a:t>Анкетирование</a:t>
            </a:r>
          </a:p>
          <a:p>
            <a:r>
              <a:rPr lang="ru-RU" sz="4400">
                <a:solidFill>
                  <a:srgbClr val="0D0D0D"/>
                </a:solidFill>
                <a:latin typeface="Times New Roman" pitchFamily="18" charset="0"/>
              </a:rPr>
              <a:t>Экспериментальный</a:t>
            </a:r>
          </a:p>
          <a:p>
            <a:endParaRPr lang="ru-RU" sz="4400" u="sng">
              <a:solidFill>
                <a:srgbClr val="0D0D0D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solidFill>
                  <a:srgbClr val="FF0000"/>
                </a:solidFill>
                <a:effectLst/>
              </a:rPr>
              <a:t>Предыстория проекта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>Уже более 20 лет учащиеся нашей школы проводят митинг на старом кладбище у памятника умершим в госпиталях города Глазова. На митинге часто присутствовали представители Удмуртской   Глазовской птицефабрик, завода УЗСМ, предприятий САХ.</a:t>
            </a:r>
          </a:p>
          <a:p>
            <a:r>
              <a:rPr lang="ru-RU" sz="2400" smtClean="0">
                <a:solidFill>
                  <a:schemeClr val="bg1"/>
                </a:solidFill>
              </a:rPr>
              <a:t>Приходят и жители поселка, района деревни Сыга. Иногда мы проводим небольшую уборку, но в последнее время благоустройством территории вокруг памятника занимается одно из предприятий города, и когда мы туда приходим, там всегда чистота.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4" descr="IMG_39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638" y="188913"/>
            <a:ext cx="5002212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6" descr="IMG_39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0"/>
            <a:ext cx="5797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214</TotalTime>
  <Words>454</Words>
  <PresentationFormat>Экран (4:3)</PresentationFormat>
  <Paragraphs>75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Times New Roman</vt:lpstr>
      <vt:lpstr>Wingdings 2</vt:lpstr>
      <vt:lpstr>Wingdings</vt:lpstr>
      <vt:lpstr>Wingdings 3</vt:lpstr>
      <vt:lpstr>Calibri</vt:lpstr>
      <vt:lpstr>Lucida Sans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Митинг ,,Памяти павших...”</dc:title>
  <dc:creator>Даша</dc:creator>
  <cp:lastModifiedBy>Admin</cp:lastModifiedBy>
  <cp:revision>18</cp:revision>
  <dcterms:created xsi:type="dcterms:W3CDTF">2014-11-16T13:45:02Z</dcterms:created>
  <dcterms:modified xsi:type="dcterms:W3CDTF">2014-12-09T10:13:16Z</dcterms:modified>
</cp:coreProperties>
</file>