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76" r:id="rId6"/>
    <p:sldId id="261" r:id="rId7"/>
    <p:sldId id="262" r:id="rId8"/>
    <p:sldId id="275" r:id="rId9"/>
    <p:sldId id="263" r:id="rId10"/>
    <p:sldId id="264" r:id="rId11"/>
    <p:sldId id="268" r:id="rId12"/>
    <p:sldId id="265" r:id="rId13"/>
  </p:sldIdLst>
  <p:sldSz cx="9144000" cy="5143500" type="screen16x9"/>
  <p:notesSz cx="6858000" cy="9144000"/>
  <p:defaultTextStyle>
    <a:defPPr>
      <a:defRPr lang="ru-RU"/>
    </a:defPPr>
    <a:lvl1pPr marL="0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39575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79152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18728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758303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97880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637455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077032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516608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385" autoAdjust="0"/>
    <p:restoredTop sz="94660"/>
  </p:normalViewPr>
  <p:slideViewPr>
    <p:cSldViewPr>
      <p:cViewPr>
        <p:scale>
          <a:sx n="90" d="100"/>
          <a:sy n="90" d="100"/>
        </p:scale>
        <p:origin x="-174" y="-85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1" y="3498109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7914" tIns="43958" rIns="87914" bIns="4395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314450"/>
            <a:ext cx="7772400" cy="137232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7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2708708"/>
            <a:ext cx="7772400" cy="899775"/>
          </a:xfrm>
        </p:spPr>
        <p:txBody>
          <a:bodyPr lIns="43958" rIns="43958"/>
          <a:lstStyle>
            <a:lvl1pPr marL="0" marR="61541" indent="0" algn="r">
              <a:buNone/>
              <a:defRPr>
                <a:solidFill>
                  <a:schemeClr val="tx2"/>
                </a:solidFill>
              </a:defRPr>
            </a:lvl1pPr>
            <a:lvl2pPr marL="439575" indent="0" algn="ctr">
              <a:buNone/>
            </a:lvl2pPr>
            <a:lvl3pPr marL="879152" indent="0" algn="ctr">
              <a:buNone/>
            </a:lvl3pPr>
            <a:lvl4pPr marL="1318728" indent="0" algn="ctr">
              <a:buNone/>
            </a:lvl4pPr>
            <a:lvl5pPr marL="1758303" indent="0" algn="ctr">
              <a:buNone/>
            </a:lvl5pPr>
            <a:lvl6pPr marL="2197880" indent="0" algn="ctr">
              <a:buNone/>
            </a:lvl6pPr>
            <a:lvl7pPr marL="2637455" indent="0" algn="ctr">
              <a:buNone/>
            </a:lvl7pPr>
            <a:lvl8pPr marL="3077032" indent="0" algn="ctr">
              <a:buNone/>
            </a:lvl8pPr>
            <a:lvl9pPr marL="3516608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3714753"/>
            <a:ext cx="9147765" cy="1434066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11002"/>
            <a:ext cx="8229600" cy="328955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2" y="205985"/>
            <a:ext cx="1777470" cy="4194568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5"/>
            <a:ext cx="6324600" cy="4194568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7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198787"/>
            <a:ext cx="4572000" cy="1091166"/>
          </a:xfrm>
        </p:spPr>
        <p:txBody>
          <a:bodyPr lIns="87914" rIns="87914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2254106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914" tIns="43958" rIns="87914" bIns="43958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2254106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914" tIns="43958" rIns="87914" bIns="43958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10994"/>
            <a:ext cx="4038600" cy="3394474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10994"/>
            <a:ext cx="4038600" cy="3394474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4789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75830" anchor="ctr"/>
          <a:lstStyle>
            <a:lvl1pPr marL="0" indent="0">
              <a:buNone/>
              <a:defRPr sz="2300" b="0">
                <a:solidFill>
                  <a:schemeClr val="bg1"/>
                </a:solidFill>
              </a:defRPr>
            </a:lvl1pPr>
            <a:lvl2pPr>
              <a:buNone/>
              <a:defRPr sz="1900" b="1"/>
            </a:lvl2pPr>
            <a:lvl3pPr>
              <a:buNone/>
              <a:defRPr sz="17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8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75830" anchor="ctr"/>
          <a:lstStyle>
            <a:lvl1pPr marL="0" indent="0">
              <a:buNone/>
              <a:defRPr sz="2300" b="0">
                <a:solidFill>
                  <a:schemeClr val="bg1"/>
                </a:solidFill>
              </a:defRPr>
            </a:lvl1pPr>
            <a:lvl2pPr>
              <a:buNone/>
              <a:defRPr sz="1900" b="1"/>
            </a:lvl2pPr>
            <a:lvl3pPr>
              <a:buNone/>
              <a:defRPr sz="17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083223"/>
            <a:ext cx="4040188" cy="2956320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083223"/>
            <a:ext cx="4041775" cy="2956320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1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4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4016329"/>
            <a:ext cx="3974593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3" cy="3429000"/>
          </a:xfrm>
        </p:spPr>
        <p:txBody>
          <a:bodyPr/>
          <a:lstStyle>
            <a:lvl1pPr>
              <a:defRPr sz="3100"/>
            </a:lvl1pPr>
            <a:lvl2pPr>
              <a:defRPr sz="28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3" y="4805955"/>
            <a:ext cx="1920240" cy="27432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3" y="4082555"/>
            <a:ext cx="7162800" cy="486174"/>
          </a:xfrm>
          <a:noFill/>
        </p:spPr>
        <p:txBody>
          <a:bodyPr lIns="87914" tIns="0" rIns="87914" anchor="t"/>
          <a:lstStyle>
            <a:lvl1pPr marL="0" marR="17583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1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5" y="4805963"/>
            <a:ext cx="2350681" cy="27384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648845"/>
            <a:ext cx="8075433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7" y="3751501"/>
            <a:ext cx="3802003" cy="108233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7914" tIns="43958" rIns="87914" bIns="43958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0" y="4338765"/>
            <a:ext cx="3802003" cy="6286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7914" tIns="43958" rIns="87914" bIns="43958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4343439"/>
            <a:ext cx="3402314" cy="810653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87914" tIns="43958" rIns="87914" bIns="43958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6" y="4340807"/>
            <a:ext cx="3405509" cy="813285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3" y="3741328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914" tIns="43958" rIns="87914" bIns="43958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3741328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914" tIns="43958" rIns="87914" bIns="43958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7" y="3751501"/>
            <a:ext cx="3802003" cy="108233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7914" tIns="43958" rIns="87914" bIns="43958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0" y="4338765"/>
            <a:ext cx="3802003" cy="6286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7914" tIns="43958" rIns="87914" bIns="43958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4343439"/>
            <a:ext cx="3402314" cy="810653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87914" tIns="43958" rIns="87914" bIns="43958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6" y="4340807"/>
            <a:ext cx="3405509" cy="813285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05976"/>
            <a:ext cx="8229600" cy="857250"/>
          </a:xfrm>
          <a:prstGeom prst="rect">
            <a:avLst/>
          </a:prstGeom>
        </p:spPr>
        <p:txBody>
          <a:bodyPr vert="horz" lIns="87914" tIns="43958" rIns="87914" bIns="43958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110994"/>
            <a:ext cx="8229600" cy="3394474"/>
          </a:xfrm>
          <a:prstGeom prst="rect">
            <a:avLst/>
          </a:prstGeom>
        </p:spPr>
        <p:txBody>
          <a:bodyPr vert="horz" lIns="87914" tIns="43958" rIns="87914" bIns="43958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3" y="4805955"/>
            <a:ext cx="1920240" cy="274320"/>
          </a:xfrm>
          <a:prstGeom prst="rect">
            <a:avLst/>
          </a:prstGeom>
        </p:spPr>
        <p:txBody>
          <a:bodyPr vert="horz" lIns="87914" tIns="43958" rIns="87914" bIns="43958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5" y="4805963"/>
            <a:ext cx="2350681" cy="273842"/>
          </a:xfrm>
          <a:prstGeom prst="rect">
            <a:avLst/>
          </a:prstGeom>
        </p:spPr>
        <p:txBody>
          <a:bodyPr vert="horz" lIns="87914" tIns="43958" rIns="87914" bIns="43958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3" y="4805963"/>
            <a:ext cx="365760" cy="273842"/>
          </a:xfrm>
          <a:prstGeom prst="rect">
            <a:avLst/>
          </a:prstGeom>
        </p:spPr>
        <p:txBody>
          <a:bodyPr vert="horz" lIns="87914" tIns="43958" rIns="87914" bIns="43958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51661" indent="-246163" algn="l" rtl="0" eaLnBrk="1" latinLnBrk="0" hangingPunct="1">
        <a:spcBef>
          <a:spcPts val="385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97823" indent="-219789" algn="l" rtl="0" eaLnBrk="1" latinLnBrk="0" hangingPunct="1">
        <a:spcBef>
          <a:spcPts val="311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26403" indent="-219789" algn="l" rtl="0" eaLnBrk="1" latinLnBrk="0" hangingPunct="1">
        <a:spcBef>
          <a:spcPts val="337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098939" indent="-219789" algn="l" rtl="0" eaLnBrk="1" latinLnBrk="0" hangingPunct="1">
        <a:spcBef>
          <a:spcPts val="337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18728" indent="-219789" algn="l" rtl="0" eaLnBrk="1" latinLnBrk="0" hangingPunct="1">
        <a:spcBef>
          <a:spcPts val="337"/>
        </a:spcBef>
        <a:buClr>
          <a:schemeClr val="accent2"/>
        </a:buClr>
        <a:buFont typeface="Wingdings 2"/>
        <a:buChar char="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538516" indent="-219789" algn="l" rtl="0" eaLnBrk="1" latinLnBrk="0" hangingPunct="1">
        <a:spcBef>
          <a:spcPts val="337"/>
        </a:spcBef>
        <a:buClr>
          <a:schemeClr val="accent3"/>
        </a:buClr>
        <a:buFont typeface="Wingdings 2"/>
        <a:buChar char="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1758303" indent="-219789" algn="l" rtl="0" eaLnBrk="1" latinLnBrk="0" hangingPunct="1">
        <a:spcBef>
          <a:spcPts val="337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78092" indent="-219789" algn="l" rtl="0" eaLnBrk="1" latinLnBrk="0" hangingPunct="1">
        <a:spcBef>
          <a:spcPts val="337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97880" indent="-219789" algn="l" rtl="0" eaLnBrk="1" latinLnBrk="0" hangingPunct="1">
        <a:spcBef>
          <a:spcPts val="337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395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87915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1872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75830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1978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63745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0770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51660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00561" y="-214332"/>
            <a:ext cx="4929157" cy="342902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alibri" pitchFamily="34" charset="0"/>
              </a:rPr>
              <a:t>«</a:t>
            </a:r>
            <a:r>
              <a:rPr lang="ru-RU" dirty="0" smtClean="0">
                <a:latin typeface="Calibri" pitchFamily="34" charset="0"/>
              </a:rPr>
              <a:t>Дублирование названий </a:t>
            </a:r>
            <a:r>
              <a:rPr lang="ru-RU" dirty="0" smtClean="0">
                <a:latin typeface="Calibri" pitchFamily="34" charset="0"/>
              </a:rPr>
              <a:t>улиц города </a:t>
            </a:r>
            <a:r>
              <a:rPr lang="ru-RU" dirty="0" smtClean="0">
                <a:latin typeface="Calibri" pitchFamily="34" charset="0"/>
              </a:rPr>
              <a:t>Глазова</a:t>
            </a:r>
            <a:br>
              <a:rPr lang="ru-RU" dirty="0" smtClean="0">
                <a:latin typeface="Calibri" pitchFamily="34" charset="0"/>
              </a:rPr>
            </a:br>
            <a:r>
              <a:rPr lang="ru-RU" sz="4000" dirty="0" smtClean="0">
                <a:latin typeface="Calibri" pitchFamily="34" charset="0"/>
              </a:rPr>
              <a:t>на </a:t>
            </a:r>
            <a:r>
              <a:rPr lang="ru-RU" sz="4000" dirty="0" smtClean="0">
                <a:latin typeface="Calibri" pitchFamily="34" charset="0"/>
              </a:rPr>
              <a:t>удмуртском </a:t>
            </a:r>
            <a:r>
              <a:rPr lang="ru-RU" sz="4000" dirty="0" smtClean="0">
                <a:latin typeface="Calibri" pitchFamily="34" charset="0"/>
              </a:rPr>
              <a:t>языке</a:t>
            </a:r>
            <a:r>
              <a:rPr lang="ru-RU" dirty="0" smtClean="0">
                <a:latin typeface="Calibri" pitchFamily="34" charset="0"/>
              </a:rPr>
              <a:t>» 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6" y="3929072"/>
            <a:ext cx="7429520" cy="1042651"/>
          </a:xfrm>
        </p:spPr>
        <p:txBody>
          <a:bodyPr>
            <a:noAutofit/>
          </a:bodyPr>
          <a:lstStyle/>
          <a:p>
            <a:pPr algn="l"/>
            <a:r>
              <a:rPr lang="ru-RU" sz="1600" b="1" dirty="0" smtClean="0">
                <a:solidFill>
                  <a:schemeClr val="tx1"/>
                </a:solidFill>
                <a:latin typeface="Calibri" pitchFamily="34" charset="0"/>
              </a:rPr>
              <a:t>Авторы </a:t>
            </a:r>
            <a:r>
              <a:rPr lang="ru-RU" sz="1600" b="1" dirty="0" smtClean="0">
                <a:solidFill>
                  <a:schemeClr val="tx1"/>
                </a:solidFill>
                <a:latin typeface="Calibri" pitchFamily="34" charset="0"/>
              </a:rPr>
              <a:t>проекта  учащиеся в МБОУ «ФМЛ»:</a:t>
            </a:r>
            <a:endParaRPr lang="ru-RU" sz="16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</a:rPr>
              <a:t>Веретенников Евгений Андреевич</a:t>
            </a:r>
          </a:p>
          <a:p>
            <a:pPr algn="l"/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</a:rPr>
              <a:t>Бочкарёв </a:t>
            </a:r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</a:rPr>
              <a:t>Глеб Васильевич</a:t>
            </a:r>
            <a:endParaRPr lang="ru-RU" sz="24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22530" name="Picture 2" descr="Глазов. Краеведческая справ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57172"/>
            <a:ext cx="3357586" cy="3357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3" y="61931"/>
            <a:ext cx="5000663" cy="470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6504"/>
            <a:ext cx="8229600" cy="3394474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3500" dirty="0" smtClean="0"/>
          </a:p>
          <a:p>
            <a:endParaRPr lang="ru-RU" sz="35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Picture 2" descr="C:\Users\NATA\Desktop\Фотошоп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7425"/>
            <a:ext cx="9144000" cy="5160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6504"/>
            <a:ext cx="8229600" cy="3394474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3500" dirty="0" smtClean="0"/>
          </a:p>
          <a:p>
            <a:endParaRPr lang="ru-RU" sz="35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Calibri" pitchFamily="34" charset="0"/>
              </a:rPr>
              <a:t>Татьяна Николаевна </a:t>
            </a:r>
            <a:r>
              <a:rPr lang="ru-RU" dirty="0" err="1" smtClean="0">
                <a:latin typeface="Calibri" pitchFamily="34" charset="0"/>
              </a:rPr>
              <a:t>Барамзина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10242" name="Picture 2" descr="C:\Users\NATA\Desktop\2824_o455577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3214692"/>
            <a:ext cx="3143240" cy="1928808"/>
          </a:xfrm>
          <a:prstGeom prst="rect">
            <a:avLst/>
          </a:prstGeom>
          <a:noFill/>
        </p:spPr>
      </p:pic>
      <p:pic>
        <p:nvPicPr>
          <p:cNvPr id="10241" name="Picture 1" descr="C:\Users\NATA\Desktop\18740_ma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71552"/>
            <a:ext cx="2550871" cy="3314806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643174" y="1285866"/>
            <a:ext cx="6858016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Герой Советского Союза (24 марта 1945 года, посмертно), 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орден Ленина (24 марта 1945 года, посмертно)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714612" y="2500312"/>
            <a:ext cx="592935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8 мая 1946 года улица Пролетарская в городе Глазове, где выросла Таня, была названа её именем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3" y="61931"/>
            <a:ext cx="5000663" cy="470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6504"/>
            <a:ext cx="8229600" cy="3394474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3500" dirty="0" smtClean="0"/>
          </a:p>
          <a:p>
            <a:endParaRPr lang="ru-RU" sz="35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571624"/>
            <a:ext cx="8229600" cy="857250"/>
          </a:xfrm>
        </p:spPr>
        <p:txBody>
          <a:bodyPr>
            <a:noAutofit/>
          </a:bodyPr>
          <a:lstStyle/>
          <a:p>
            <a:pPr algn="ctr"/>
            <a:r>
              <a:rPr lang="ru-RU" sz="5000" dirty="0" smtClean="0">
                <a:solidFill>
                  <a:schemeClr val="tx1"/>
                </a:solidFill>
                <a:latin typeface="Calibri" pitchFamily="34" charset="0"/>
              </a:rPr>
              <a:t>Мы горячо любим свой город!</a:t>
            </a:r>
            <a:r>
              <a:rPr lang="ru-RU" sz="5000" dirty="0" smtClean="0"/>
              <a:t/>
            </a:r>
            <a:br>
              <a:rPr lang="ru-RU" sz="5000" dirty="0" smtClean="0"/>
            </a:br>
            <a:r>
              <a:rPr lang="ru-RU" sz="5000" dirty="0" smtClean="0">
                <a:solidFill>
                  <a:schemeClr val="tx1"/>
                </a:solidFill>
                <a:latin typeface="Calibri" pitchFamily="34" charset="0"/>
              </a:rPr>
              <a:t>Ми ас </a:t>
            </a:r>
            <a:r>
              <a:rPr lang="ru-RU" sz="5000" dirty="0" err="1" smtClean="0">
                <a:solidFill>
                  <a:schemeClr val="tx1"/>
                </a:solidFill>
                <a:latin typeface="Calibri" pitchFamily="34" charset="0"/>
              </a:rPr>
              <a:t>кардэ</a:t>
            </a:r>
            <a:r>
              <a:rPr lang="ru-RU" sz="50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ru-RU" sz="5000" dirty="0" err="1" smtClean="0">
                <a:solidFill>
                  <a:schemeClr val="tx1"/>
                </a:solidFill>
                <a:latin typeface="Calibri" pitchFamily="34" charset="0"/>
              </a:rPr>
              <a:t>ӟырдыт яратӥмы</a:t>
            </a:r>
            <a:r>
              <a:rPr lang="ru-RU" sz="5000" dirty="0" smtClean="0">
                <a:solidFill>
                  <a:schemeClr val="tx1"/>
                </a:solidFill>
                <a:latin typeface="Calibri" pitchFamily="34" charset="0"/>
              </a:rPr>
              <a:t>!</a:t>
            </a:r>
            <a:endParaRPr lang="ru-RU" sz="50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3" y="61931"/>
            <a:ext cx="5000663" cy="470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52"/>
            <a:ext cx="8229600" cy="31801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500" dirty="0" smtClean="0"/>
              <a:t>  </a:t>
            </a:r>
            <a:r>
              <a:rPr lang="ru-RU" sz="3500" b="1" dirty="0" smtClean="0">
                <a:latin typeface="Calibri" pitchFamily="34" charset="0"/>
              </a:rPr>
              <a:t>внедрение удмуртского языка в повседневную жизнь граждан Удмуртской Республики </a:t>
            </a:r>
            <a:endParaRPr lang="ru-RU" sz="3500" b="1" dirty="0">
              <a:latin typeface="Calibri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Calibri" pitchFamily="34" charset="0"/>
              </a:rPr>
              <a:t>Цель:</a:t>
            </a: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48462" y="61932"/>
            <a:ext cx="5095538" cy="4795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14"/>
            <a:ext cx="8229600" cy="3180160"/>
          </a:xfrm>
        </p:spPr>
        <p:txBody>
          <a:bodyPr>
            <a:noAutofit/>
          </a:bodyPr>
          <a:lstStyle/>
          <a:p>
            <a:r>
              <a:rPr lang="ru-RU" sz="3300" b="1" dirty="0" smtClean="0">
                <a:latin typeface="Calibri" pitchFamily="34" charset="0"/>
              </a:rPr>
              <a:t>Спроектировать дизайн-макет </a:t>
            </a:r>
            <a:r>
              <a:rPr lang="ru-RU" sz="3300" b="1" dirty="0" smtClean="0">
                <a:latin typeface="Calibri" pitchFamily="34" charset="0"/>
              </a:rPr>
              <a:t>таблички с наименованием </a:t>
            </a:r>
            <a:r>
              <a:rPr lang="ru-RU" sz="3300" b="1" dirty="0" smtClean="0">
                <a:latin typeface="Calibri" pitchFamily="34" charset="0"/>
              </a:rPr>
              <a:t>улицы</a:t>
            </a:r>
            <a:endParaRPr lang="ru-RU" sz="3300" b="1" dirty="0" smtClean="0">
              <a:latin typeface="Calibri" pitchFamily="34" charset="0"/>
            </a:endParaRPr>
          </a:p>
          <a:p>
            <a:r>
              <a:rPr lang="ru-RU" sz="3300" b="1" dirty="0" smtClean="0">
                <a:latin typeface="Calibri" pitchFamily="34" charset="0"/>
              </a:rPr>
              <a:t>Выделить экономическую составляющую </a:t>
            </a:r>
            <a:r>
              <a:rPr lang="ru-RU" sz="3300" b="1" dirty="0" smtClean="0">
                <a:latin typeface="Calibri" pitchFamily="34" charset="0"/>
              </a:rPr>
              <a:t>проекта</a:t>
            </a:r>
          </a:p>
          <a:p>
            <a:r>
              <a:rPr lang="ru-RU" sz="3300" b="1" dirty="0" smtClean="0">
                <a:latin typeface="Calibri" pitchFamily="34" charset="0"/>
              </a:rPr>
              <a:t>Изучить общественное мнение </a:t>
            </a:r>
            <a:endParaRPr lang="ru-RU" sz="3300" b="1" dirty="0" smtClean="0">
              <a:latin typeface="Calibri" pitchFamily="34" charset="0"/>
            </a:endParaRPr>
          </a:p>
          <a:p>
            <a:r>
              <a:rPr lang="ru-RU" sz="3300" b="1" dirty="0" smtClean="0">
                <a:latin typeface="Calibri" pitchFamily="34" charset="0"/>
              </a:rPr>
              <a:t>Согласовать реализацию проекта с высшими органами власти города</a:t>
            </a:r>
          </a:p>
          <a:p>
            <a:endParaRPr lang="ru-RU" sz="3500" dirty="0" smtClean="0"/>
          </a:p>
          <a:p>
            <a:endParaRPr lang="ru-RU" sz="35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6"/>
            <a:ext cx="8229600" cy="85725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Calibri" pitchFamily="34" charset="0"/>
              </a:rPr>
              <a:t>Задачи</a:t>
            </a: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3" y="61931"/>
            <a:ext cx="5000663" cy="470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296"/>
            <a:ext cx="8229600" cy="3394474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3500" dirty="0" smtClean="0"/>
          </a:p>
          <a:p>
            <a:r>
              <a:rPr lang="ru-RU" sz="3200" b="1" dirty="0" smtClean="0">
                <a:latin typeface="Calibri" pitchFamily="34" charset="0"/>
              </a:rPr>
              <a:t>Администрация города </a:t>
            </a:r>
          </a:p>
          <a:p>
            <a:r>
              <a:rPr lang="ru-RU" sz="3200" b="1" dirty="0" smtClean="0">
                <a:latin typeface="Calibri" pitchFamily="34" charset="0"/>
              </a:rPr>
              <a:t>Управляющие компании («ЖКУ», «Сервис-дом» и др.) </a:t>
            </a:r>
          </a:p>
          <a:p>
            <a:r>
              <a:rPr lang="ru-RU" sz="3200" b="1" dirty="0" smtClean="0">
                <a:latin typeface="Calibri" pitchFamily="34" charset="0"/>
              </a:rPr>
              <a:t>Краеведческий музей</a:t>
            </a:r>
          </a:p>
          <a:p>
            <a:r>
              <a:rPr lang="ru-RU" sz="3200" b="1" dirty="0" smtClean="0">
                <a:latin typeface="Calibri" pitchFamily="34" charset="0"/>
              </a:rPr>
              <a:t>Телекомпания «ТВС»</a:t>
            </a:r>
          </a:p>
          <a:p>
            <a:r>
              <a:rPr lang="ru-RU" sz="3200" b="1" dirty="0" smtClean="0">
                <a:latin typeface="Calibri" pitchFamily="34" charset="0"/>
              </a:rPr>
              <a:t>Городские газетные </a:t>
            </a:r>
            <a:r>
              <a:rPr lang="ru-RU" sz="3200" b="1" dirty="0" smtClean="0">
                <a:latin typeface="Calibri" pitchFamily="34" charset="0"/>
              </a:rPr>
              <a:t>издательства</a:t>
            </a:r>
          </a:p>
          <a:p>
            <a:r>
              <a:rPr lang="ru-RU" sz="3200" b="1" dirty="0" smtClean="0">
                <a:latin typeface="Calibri" pitchFamily="34" charset="0"/>
              </a:rPr>
              <a:t> РА города Глазова</a:t>
            </a:r>
            <a:endParaRPr lang="ru-RU" sz="3200" b="1" dirty="0">
              <a:latin typeface="Calibri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alibri" pitchFamily="34" charset="0"/>
              </a:rPr>
              <a:t>Людские и интеллектуальные ресурсы </a:t>
            </a: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3" y="61931"/>
            <a:ext cx="5000663" cy="470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6504"/>
            <a:ext cx="8229600" cy="3394474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3500" dirty="0" smtClean="0"/>
          </a:p>
          <a:p>
            <a:endParaRPr lang="ru-RU" sz="35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Calibri" pitchFamily="34" charset="0"/>
              </a:rPr>
              <a:t>Экономическая составляющая 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500034" y="1428742"/>
            <a:ext cx="8143932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Количество социально-значимых объектов (детские сады, школы, больницы, учреждения культуры, спорта, социальной защиты и др.) – ориентировочно 100 ед. умножить на стоимость одного экземпляра таблички – 400 рублей, мы получим сумму, необходимую для реализации нашего проекта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100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X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400=40 000 рублей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3" y="61931"/>
            <a:ext cx="5000663" cy="470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6504"/>
            <a:ext cx="8229600" cy="3394474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3500" dirty="0" smtClean="0"/>
          </a:p>
          <a:p>
            <a:r>
              <a:rPr lang="ru-RU" sz="3500" b="1" dirty="0" smtClean="0">
                <a:latin typeface="Calibri" pitchFamily="34" charset="0"/>
              </a:rPr>
              <a:t>К следующему Дню Государственности Удмуртской  Республики – </a:t>
            </a:r>
          </a:p>
          <a:p>
            <a:pPr>
              <a:buNone/>
            </a:pPr>
            <a:r>
              <a:rPr lang="ru-RU" sz="3500" b="1" dirty="0" smtClean="0">
                <a:latin typeface="Calibri" pitchFamily="34" charset="0"/>
              </a:rPr>
              <a:t>   4 ноября 2015 года</a:t>
            </a:r>
            <a:endParaRPr lang="ru-RU" sz="3500" b="1" dirty="0">
              <a:latin typeface="Calibri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Calibri" pitchFamily="34" charset="0"/>
              </a:rPr>
              <a:t>Сроки реализации</a:t>
            </a: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37" y="0"/>
            <a:ext cx="5000663" cy="470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62"/>
            <a:ext cx="8229600" cy="3394474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800" dirty="0" smtClean="0"/>
          </a:p>
          <a:p>
            <a:r>
              <a:rPr lang="ru-RU" sz="2800" b="1" dirty="0" smtClean="0">
                <a:latin typeface="Calibri" pitchFamily="34" charset="0"/>
              </a:rPr>
              <a:t>Каждый горожанин и каждый гость «северной столицы» будет ощущать колорит национальной культуры </a:t>
            </a:r>
          </a:p>
          <a:p>
            <a:r>
              <a:rPr lang="ru-RU" sz="2800" b="1" dirty="0" smtClean="0">
                <a:latin typeface="Calibri" pitchFamily="34" charset="0"/>
              </a:rPr>
              <a:t>В </a:t>
            </a:r>
            <a:r>
              <a:rPr lang="ru-RU" sz="2800" b="1" dirty="0" smtClean="0">
                <a:latin typeface="Calibri" pitchFamily="34" charset="0"/>
              </a:rPr>
              <a:t> повседневную жизнь </a:t>
            </a:r>
            <a:r>
              <a:rPr lang="ru-RU" sz="2800" b="1" dirty="0" smtClean="0">
                <a:latin typeface="Calibri" pitchFamily="34" charset="0"/>
              </a:rPr>
              <a:t>граждан </a:t>
            </a:r>
            <a:r>
              <a:rPr lang="ru-RU" sz="2800" b="1" dirty="0" smtClean="0">
                <a:latin typeface="Calibri" pitchFamily="34" charset="0"/>
              </a:rPr>
              <a:t>будет введен  </a:t>
            </a:r>
            <a:r>
              <a:rPr lang="ru-RU" sz="2800" b="1" dirty="0" smtClean="0">
                <a:latin typeface="Calibri" pitchFamily="34" charset="0"/>
              </a:rPr>
              <a:t>удмуртский язык </a:t>
            </a:r>
            <a:endParaRPr lang="ru-RU" sz="2800" b="1" dirty="0" smtClean="0">
              <a:latin typeface="Calibri" pitchFamily="34" charset="0"/>
            </a:endParaRPr>
          </a:p>
          <a:p>
            <a:r>
              <a:rPr lang="ru-RU" sz="2800" b="1" dirty="0" smtClean="0">
                <a:latin typeface="Calibri" pitchFamily="34" charset="0"/>
              </a:rPr>
              <a:t>Горожане </a:t>
            </a:r>
            <a:r>
              <a:rPr lang="ru-RU" sz="2800" b="1" dirty="0" smtClean="0">
                <a:latin typeface="Calibri" pitchFamily="34" charset="0"/>
              </a:rPr>
              <a:t>будут привлечены к культуре родного края</a:t>
            </a:r>
            <a:endParaRPr lang="ru-RU" sz="2800" b="1" dirty="0" smtClean="0">
              <a:latin typeface="Calibri" pitchFamily="34" charset="0"/>
            </a:endParaRPr>
          </a:p>
          <a:p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Calibri" pitchFamily="34" charset="0"/>
              </a:rPr>
              <a:t>Социальное значение:</a:t>
            </a: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3" y="61931"/>
            <a:ext cx="5000663" cy="470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6504"/>
            <a:ext cx="8229600" cy="3394474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3500" dirty="0" smtClean="0"/>
          </a:p>
          <a:p>
            <a:endParaRPr lang="ru-RU" sz="35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100" dirty="0" smtClean="0">
                <a:latin typeface="Calibri" pitchFamily="34" charset="0"/>
              </a:rPr>
              <a:t>Удмуртские названия некоторых улиц города</a:t>
            </a:r>
            <a:endParaRPr lang="ru-RU" sz="3100" dirty="0">
              <a:latin typeface="Calibri" pitchFamily="34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85720" y="1285866"/>
            <a:ext cx="821537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Чупчи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шур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урам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Чепецкая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улица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lang="ru-RU" sz="2400" b="1" dirty="0" smtClean="0">
                <a:latin typeface="Calibri" pitchFamily="34" charset="0"/>
                <a:cs typeface="Arial" pitchFamily="34" charset="0"/>
              </a:rPr>
              <a:t>  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Нырысетӥ куартолэзез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урам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– Первомайская улица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lang="ru-RU" sz="2400" b="1" dirty="0" smtClean="0">
                <a:latin typeface="Calibri" pitchFamily="34" charset="0"/>
                <a:cs typeface="Arial" pitchFamily="34" charset="0"/>
              </a:rPr>
              <a:t>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Киров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урам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– Кирова улица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lang="ru-RU" sz="2400" b="1" dirty="0" smtClean="0">
                <a:latin typeface="Calibri" pitchFamily="34" charset="0"/>
                <a:cs typeface="Arial" pitchFamily="34" charset="0"/>
              </a:rPr>
              <a:t>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Эрик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пасьтас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– площадь Свободы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lang="ru-RU" sz="2400" b="1" dirty="0" smtClean="0">
                <a:latin typeface="Calibri" pitchFamily="34" charset="0"/>
                <a:cs typeface="Arial" pitchFamily="34" charset="0"/>
              </a:rPr>
              <a:t>  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Монтажникъёс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выжон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– проезд Монтажников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lang="ru-RU" sz="2400" b="1" dirty="0" smtClean="0">
                <a:latin typeface="Calibri" pitchFamily="34" charset="0"/>
                <a:cs typeface="Arial" pitchFamily="34" charset="0"/>
              </a:rPr>
              <a:t>  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Ярлэн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дураз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урам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– Набережная улица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lang="ru-RU" sz="2400" b="1" dirty="0" smtClean="0">
                <a:latin typeface="Calibri" pitchFamily="34" charset="0"/>
                <a:cs typeface="Arial" pitchFamily="34" charset="0"/>
              </a:rPr>
              <a:t>  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Элькун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урам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– Республиканская улица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lang="ru-RU" sz="2400" b="1" dirty="0" smtClean="0">
                <a:latin typeface="Calibri" pitchFamily="34" charset="0"/>
                <a:cs typeface="Arial" pitchFamily="34" charset="0"/>
              </a:rPr>
              <a:t>  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Эшъяськон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урам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– Дружбы улица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6504"/>
            <a:ext cx="8229600" cy="3394474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3500" dirty="0" smtClean="0"/>
          </a:p>
          <a:p>
            <a:endParaRPr lang="ru-RU" sz="35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Calibri" pitchFamily="34" charset="0"/>
              </a:rPr>
              <a:t>Макеты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43056"/>
            <a:ext cx="5429288" cy="1925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868284"/>
            <a:ext cx="3143272" cy="35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3510</TotalTime>
  <Words>286</Words>
  <PresentationFormat>Экран (16:9)</PresentationFormat>
  <Paragraphs>48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«Дублирование названий улиц города Глазова на удмуртском языке» </vt:lpstr>
      <vt:lpstr>Цель:</vt:lpstr>
      <vt:lpstr>Задачи</vt:lpstr>
      <vt:lpstr>Людские и интеллектуальные ресурсы </vt:lpstr>
      <vt:lpstr>Экономическая составляющая </vt:lpstr>
      <vt:lpstr>Сроки реализации</vt:lpstr>
      <vt:lpstr>Социальное значение:</vt:lpstr>
      <vt:lpstr>Удмуртские названия некоторых улиц города</vt:lpstr>
      <vt:lpstr>Макеты</vt:lpstr>
      <vt:lpstr>Слайд 10</vt:lpstr>
      <vt:lpstr>Татьяна Николаевна Барамзина</vt:lpstr>
      <vt:lpstr>Мы горячо любим свой город! Ми ас кардэ ӟырдыт яратӥмы!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Урарту</dc:title>
  <dc:creator>user</dc:creator>
  <cp:lastModifiedBy>Газета</cp:lastModifiedBy>
  <cp:revision>38</cp:revision>
  <dcterms:created xsi:type="dcterms:W3CDTF">2013-09-22T15:19:28Z</dcterms:created>
  <dcterms:modified xsi:type="dcterms:W3CDTF">2014-12-04T09:21:30Z</dcterms:modified>
</cp:coreProperties>
</file>